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jsRuVKNBK4Iy/ANoRr7BHnFKzQ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.fntdata"/><Relationship Id="rId21" Type="http://schemas.openxmlformats.org/officeDocument/2006/relationships/slide" Target="slides/slide16.xml"/><Relationship Id="rId43" Type="http://schemas.openxmlformats.org/officeDocument/2006/relationships/font" Target="fonts/HelveticaNeue-regular.fntdata"/><Relationship Id="rId24" Type="http://schemas.openxmlformats.org/officeDocument/2006/relationships/slide" Target="slides/slide19.xml"/><Relationship Id="rId46" Type="http://schemas.openxmlformats.org/officeDocument/2006/relationships/font" Target="fonts/HelveticaNeue-bold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d4d23c012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d4d23c012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bd4d23c012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ecb71bee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ecb71bee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cecb71bee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ecb71bee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ecb71bee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cecb71bee9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d4d23c012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bd4d23c012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bd4d23c012_2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d4d23c012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d4d23c012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bd4d23c012_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d4d23c012_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bd4d23c012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bd4d23c012_2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be4714c21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cbe4714c21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ecb71bee9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ecb71bee9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cecb71bee9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d4d23c012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bd4d23c012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bd4d23c012_2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d4d23c012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d4d23c012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bd4d23c012_2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d4d23c012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bd4d23c012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bd4d23c012_2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d4d23c012_2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bd4d23c012_2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bd4d23c012_2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be4714c21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cbe4714c21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cbe4714c21_0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cbe4714c2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cbe4714c2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cbe4714c2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be4714c2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be4714c2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cbe4714c2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d2aa414b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d2aa414b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6d2aa414b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d2aa414b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d2aa414b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d2aa414b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d4d23c012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d4d23c012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bd4d23c012_2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d4d23c012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d4d23c012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bd4d23c012_2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d4d23c012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d4d23c012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bd4d23c012_2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be4714c21_0_33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cbe4714c21_0_33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g2cbe4714c21_0_3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cbe4714c21_0_3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cbe4714c21_0_3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be4714c21_0_33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cbe4714c21_0_33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be4714c21_0_340"/>
          <p:cNvSpPr txBox="1"/>
          <p:nvPr>
            <p:ph type="title"/>
          </p:nvPr>
        </p:nvSpPr>
        <p:spPr>
          <a:xfrm>
            <a:off x="571500" y="571501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cbe4714c21_0_340"/>
          <p:cNvSpPr txBox="1"/>
          <p:nvPr>
            <p:ph idx="1" type="body"/>
          </p:nvPr>
        </p:nvSpPr>
        <p:spPr>
          <a:xfrm>
            <a:off x="571500" y="1673402"/>
            <a:ext cx="5288400" cy="4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g2cbe4714c21_0_340"/>
          <p:cNvSpPr txBox="1"/>
          <p:nvPr>
            <p:ph idx="2" type="body"/>
          </p:nvPr>
        </p:nvSpPr>
        <p:spPr>
          <a:xfrm>
            <a:off x="6289113" y="1673402"/>
            <a:ext cx="5288400" cy="4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be4714c21_0_3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2cbe4714c21_0_3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2cbe4714c21_0_3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cbe4714c21_0_34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2cbe4714c21_0_3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be4714c21_0_35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cbe4714c21_0_35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g2cbe4714c21_0_3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2cbe4714c21_0_3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cbe4714c21_0_3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e4714c21_0_3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2cbe4714c21_0_35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g2cbe4714c21_0_35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g2cbe4714c21_0_3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cbe4714c21_0_3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cbe4714c21_0_3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be4714c21_0_36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cbe4714c21_0_36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g2cbe4714c21_0_36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g2cbe4714c21_0_36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g2cbe4714c21_0_36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g2cbe4714c21_0_3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2cbe4714c21_0_3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2cbe4714c21_0_3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be4714c21_0_3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g2cbe4714c21_0_3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cbe4714c21_0_3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cbe4714c21_0_3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be4714c21_0_37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cbe4714c21_0_3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cbe4714c21_0_3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be4714c21_0_38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cbe4714c21_0_38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0" name="Google Shape;150;g2cbe4714c21_0_38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g2cbe4714c21_0_38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cbe4714c21_0_38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cbe4714c21_0_3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be4714c21_0_38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2cbe4714c21_0_388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g2cbe4714c21_0_38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g2cbe4714c21_0_3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2cbe4714c21_0_3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2cbe4714c21_0_3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be4714c21_0_3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2cbe4714c21_0_39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g2cbe4714c21_0_39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2cbe4714c21_0_39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2cbe4714c21_0_3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be4714c21_0_40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2cbe4714c21_0_40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g2cbe4714c21_0_40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2cbe4714c21_0_40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2cbe4714c21_0_4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  <a:defRPr sz="4000">
                <a:solidFill>
                  <a:srgbClr val="52525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2" type="body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be4714c21_0_3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g2cbe4714c21_0_3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g2cbe4714c21_0_3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g2cbe4714c21_0_3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g2cbe4714c21_0_3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hyperlink" Target="https://mlir.llvm.org/docs/Dialects/UBOps/" TargetMode="External"/><Relationship Id="rId20" Type="http://schemas.openxmlformats.org/officeDocument/2006/relationships/hyperlink" Target="https://mlir.llvm.org/docs/Dialects/IndexOps/" TargetMode="External"/><Relationship Id="rId42" Type="http://schemas.openxmlformats.org/officeDocument/2006/relationships/hyperlink" Target="https://mlir.llvm.org/docs/Dialects/Vector/" TargetMode="External"/><Relationship Id="rId41" Type="http://schemas.openxmlformats.org/officeDocument/2006/relationships/hyperlink" Target="https://mlir.llvm.org/docs/Dialects/VCIXDialect/" TargetMode="External"/><Relationship Id="rId22" Type="http://schemas.openxmlformats.org/officeDocument/2006/relationships/hyperlink" Target="https://mlir.llvm.org/docs/Dialects/Linalg/" TargetMode="External"/><Relationship Id="rId44" Type="http://schemas.openxmlformats.org/officeDocument/2006/relationships/hyperlink" Target="https://mlir.llvm.org/docs/Dialects/Builtin/" TargetMode="External"/><Relationship Id="rId21" Type="http://schemas.openxmlformats.org/officeDocument/2006/relationships/hyperlink" Target="https://mlir.llvm.org/docs/Dialects/IRDL/" TargetMode="External"/><Relationship Id="rId43" Type="http://schemas.openxmlformats.org/officeDocument/2006/relationships/hyperlink" Target="https://mlir.llvm.org/docs/Dialects/X86Vector/" TargetMode="External"/><Relationship Id="rId24" Type="http://schemas.openxmlformats.org/officeDocument/2006/relationships/hyperlink" Target="https://mlir.llvm.org/docs/Dialects/MathOps/" TargetMode="External"/><Relationship Id="rId46" Type="http://schemas.openxmlformats.org/officeDocument/2006/relationships/hyperlink" Target="https://mlir.llvm.org/docs/Dialects/TOSA/" TargetMode="External"/><Relationship Id="rId23" Type="http://schemas.openxmlformats.org/officeDocument/2006/relationships/hyperlink" Target="https://mlir.llvm.org/docs/Dialects/LLVM/" TargetMode="External"/><Relationship Id="rId45" Type="http://schemas.openxmlformats.org/officeDocument/2006/relationships/hyperlink" Target="https://mlir.llvm.org/docs/Dialects/SPIR-V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lir.llvm.org/docs/Dialects/" TargetMode="External"/><Relationship Id="rId4" Type="http://schemas.openxmlformats.org/officeDocument/2006/relationships/hyperlink" Target="https://mlir.llvm.org/docs/Dialects/OpenACCDialect/" TargetMode="External"/><Relationship Id="rId9" Type="http://schemas.openxmlformats.org/officeDocument/2006/relationships/hyperlink" Target="https://mlir.llvm.org/docs/Dialects/ArmNeon/" TargetMode="External"/><Relationship Id="rId26" Type="http://schemas.openxmlformats.org/officeDocument/2006/relationships/hyperlink" Target="https://mlir.llvm.org/docs/Dialects/Mesh/" TargetMode="External"/><Relationship Id="rId25" Type="http://schemas.openxmlformats.org/officeDocument/2006/relationships/hyperlink" Target="https://mlir.llvm.org/docs/Dialects/MemRef/" TargetMode="External"/><Relationship Id="rId47" Type="http://schemas.openxmlformats.org/officeDocument/2006/relationships/hyperlink" Target="https://mlir.llvm.org/docs/Dialects/Transform/" TargetMode="External"/><Relationship Id="rId28" Type="http://schemas.openxmlformats.org/officeDocument/2006/relationships/hyperlink" Target="https://mlir.llvm.org/docs/Dialects/MPI/" TargetMode="External"/><Relationship Id="rId27" Type="http://schemas.openxmlformats.org/officeDocument/2006/relationships/hyperlink" Target="https://mlir.llvm.org/docs/Dialects/MLProgramOps/" TargetMode="External"/><Relationship Id="rId5" Type="http://schemas.openxmlformats.org/officeDocument/2006/relationships/hyperlink" Target="https://mlir.llvm.org/docs/Dialects/Affine/" TargetMode="External"/><Relationship Id="rId6" Type="http://schemas.openxmlformats.org/officeDocument/2006/relationships/hyperlink" Target="https://mlir.llvm.org/docs/Dialects/AMDGPU/" TargetMode="External"/><Relationship Id="rId29" Type="http://schemas.openxmlformats.org/officeDocument/2006/relationships/hyperlink" Target="https://mlir.llvm.org/docs/Dialects/NVGPU/" TargetMode="External"/><Relationship Id="rId7" Type="http://schemas.openxmlformats.org/officeDocument/2006/relationships/hyperlink" Target="https://mlir.llvm.org/docs/Dialects/AMX/" TargetMode="External"/><Relationship Id="rId8" Type="http://schemas.openxmlformats.org/officeDocument/2006/relationships/hyperlink" Target="https://mlir.llvm.org/docs/Dialects/ArithOps/" TargetMode="External"/><Relationship Id="rId31" Type="http://schemas.openxmlformats.org/officeDocument/2006/relationships/hyperlink" Target="https://mlir.llvm.org/docs/Dialects/OpenMPDialect/" TargetMode="External"/><Relationship Id="rId30" Type="http://schemas.openxmlformats.org/officeDocument/2006/relationships/hyperlink" Target="https://mlir.llvm.org/docs/Dialects/NVVMDialect/" TargetMode="External"/><Relationship Id="rId11" Type="http://schemas.openxmlformats.org/officeDocument/2006/relationships/hyperlink" Target="https://mlir.llvm.org/docs/Dialects/ArmSME/" TargetMode="External"/><Relationship Id="rId33" Type="http://schemas.openxmlformats.org/officeDocument/2006/relationships/hyperlink" Target="https://mlir.llvm.org/docs/Dialects/PDLOps/" TargetMode="External"/><Relationship Id="rId10" Type="http://schemas.openxmlformats.org/officeDocument/2006/relationships/hyperlink" Target="https://mlir.llvm.org/docs/Dialects/ArmSVE/" TargetMode="External"/><Relationship Id="rId32" Type="http://schemas.openxmlformats.org/officeDocument/2006/relationships/hyperlink" Target="https://mlir.llvm.org/docs/Dialects/PDLInterpOps/" TargetMode="External"/><Relationship Id="rId13" Type="http://schemas.openxmlformats.org/officeDocument/2006/relationships/hyperlink" Target="https://mlir.llvm.org/docs/Dialects/BufferizationOps/" TargetMode="External"/><Relationship Id="rId35" Type="http://schemas.openxmlformats.org/officeDocument/2006/relationships/hyperlink" Target="https://mlir.llvm.org/docs/Dialects/ROCDLDialect/" TargetMode="External"/><Relationship Id="rId12" Type="http://schemas.openxmlformats.org/officeDocument/2006/relationships/hyperlink" Target="https://mlir.llvm.org/docs/Dialects/AsyncDialect/" TargetMode="External"/><Relationship Id="rId34" Type="http://schemas.openxmlformats.org/officeDocument/2006/relationships/hyperlink" Target="https://mlir.llvm.org/docs/Dialects/QuantDialect/" TargetMode="External"/><Relationship Id="rId15" Type="http://schemas.openxmlformats.org/officeDocument/2006/relationships/hyperlink" Target="https://mlir.llvm.org/docs/Dialects/ComplexOps/" TargetMode="External"/><Relationship Id="rId37" Type="http://schemas.openxmlformats.org/officeDocument/2006/relationships/hyperlink" Target="https://mlir.llvm.org/docs/Dialects/ShapeDialect/" TargetMode="External"/><Relationship Id="rId14" Type="http://schemas.openxmlformats.org/officeDocument/2006/relationships/hyperlink" Target="https://mlir.llvm.org/docs/Dialects/ControlFlowDialect/" TargetMode="External"/><Relationship Id="rId36" Type="http://schemas.openxmlformats.org/officeDocument/2006/relationships/hyperlink" Target="https://mlir.llvm.org/docs/Dialects/SCFDialect/" TargetMode="External"/><Relationship Id="rId17" Type="http://schemas.openxmlformats.org/officeDocument/2006/relationships/hyperlink" Target="https://mlir.llvm.org/docs/Dialects/EmitC/" TargetMode="External"/><Relationship Id="rId39" Type="http://schemas.openxmlformats.org/officeDocument/2006/relationships/hyperlink" Target="https://mlir.llvm.org/docs/Dialects/TensorOps/" TargetMode="External"/><Relationship Id="rId16" Type="http://schemas.openxmlformats.org/officeDocument/2006/relationships/hyperlink" Target="https://mlir.llvm.org/docs/Dialects/DLTIDialect/" TargetMode="External"/><Relationship Id="rId38" Type="http://schemas.openxmlformats.org/officeDocument/2006/relationships/hyperlink" Target="https://mlir.llvm.org/docs/Dialects/SparseTensorOps/" TargetMode="External"/><Relationship Id="rId19" Type="http://schemas.openxmlformats.org/officeDocument/2006/relationships/hyperlink" Target="https://mlir.llvm.org/docs/Dialects/GPU/" TargetMode="External"/><Relationship Id="rId18" Type="http://schemas.openxmlformats.org/officeDocument/2006/relationships/hyperlink" Target="https://mlir.llvm.org/docs/Dialects/Fun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odbolt.org/z/P7KTrW665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hyperlink" Target="https://godbolt.org/z/o883bEjr7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godbolt.org/z/oj1TErxv9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odbolt.org/z/zcYnsTEvz" TargetMode="External"/><Relationship Id="rId4" Type="http://schemas.openxmlformats.org/officeDocument/2006/relationships/hyperlink" Target="https://godbolt.org/z/95o1nvrs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odbolt.org/z/cfjY375z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odbolt.org/z/x5zjxbq4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lir.llvm.org/user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llvm/Polygeist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modular.com/max/moj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llvm-hpc-2020-workshop.github.io/presentations/llvmhpc2020-amini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hyperlink" Target="https://mlir.llvm.org/docs/Tutorials/Toy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forms.gle/nStZ9wudh2gAmJCG7" TargetMode="External"/><Relationship Id="rId4" Type="http://schemas.openxmlformats.org/officeDocument/2006/relationships/hyperlink" Target="mailto:me@gooddoog.ru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watch?v=0bxyZDGs-aA" TargetMode="External"/><Relationship Id="rId4" Type="http://schemas.openxmlformats.org/officeDocument/2006/relationships/hyperlink" Target="https://mlir.llvm.org/talks/" TargetMode="External"/><Relationship Id="rId5" Type="http://schemas.openxmlformats.org/officeDocument/2006/relationships/hyperlink" Target="https://mlir.llvm.org/docs/Tutorials/Toy/Ch-1/" TargetMode="External"/><Relationship Id="rId6" Type="http://schemas.openxmlformats.org/officeDocument/2006/relationships/hyperlink" Target="https://www.youtube.com/watch?v=LPlRLt9w4b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://lastweek.io/notes/MLIR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/>
          <p:nvPr/>
        </p:nvSpPr>
        <p:spPr>
          <a:xfrm>
            <a:off x="-606252" y="2883086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i="0" lang="en-US" sz="8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Compilers 101</a:t>
            </a:r>
            <a:endParaRPr/>
          </a:p>
        </p:txBody>
      </p:sp>
      <p:sp>
        <p:nvSpPr>
          <p:cNvPr id="178" name="Google Shape;178;p1"/>
          <p:cNvSpPr txBox="1"/>
          <p:nvPr/>
        </p:nvSpPr>
        <p:spPr>
          <a:xfrm>
            <a:off x="1908349" y="4227280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MLIR (part 1)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49" name="Google Shape;24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74" y="190188"/>
            <a:ext cx="11535252" cy="647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Dialects</a:t>
            </a:r>
            <a:endParaRPr/>
          </a:p>
        </p:txBody>
      </p:sp>
      <p:sp>
        <p:nvSpPr>
          <p:cNvPr id="255" name="Google Shape;255;p4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Extensible collections of operations and types that represent various levels of abstraction or domains.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Dialects represent modular structure of </a:t>
            </a:r>
            <a:r>
              <a:rPr lang="en-US"/>
              <a:t>combining</a:t>
            </a:r>
            <a:r>
              <a:rPr lang="en-US"/>
              <a:t> operations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Dialects are basically custom IRs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Custom data types, custom operations, custom syntax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dialects: arithmetic, affine, omp, spv, linalg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d4d23c012_2_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Dialects</a:t>
            </a:r>
            <a:endParaRPr/>
          </a:p>
        </p:txBody>
      </p:sp>
      <p:sp>
        <p:nvSpPr>
          <p:cNvPr id="262" name="Google Shape;262;g2bd4d23c012_2_1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Documentation: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https://mlir.llvm.org/docs/Dialects/</a:t>
            </a:r>
            <a:endParaRPr/>
          </a:p>
        </p:txBody>
      </p:sp>
      <p:sp>
        <p:nvSpPr>
          <p:cNvPr id="263" name="Google Shape;263;g2bd4d23c012_2_1"/>
          <p:cNvSpPr txBox="1"/>
          <p:nvPr/>
        </p:nvSpPr>
        <p:spPr>
          <a:xfrm>
            <a:off x="6336975" y="653150"/>
            <a:ext cx="3165300" cy="56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'acc'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'affine'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'amdgpu'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'amx'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'arith'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'arm_neon'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'arm_sve'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'ArmSME'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'async'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'bufferization'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'cf'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'complex'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'dlti'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'emitc'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'func'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'gpu'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'index'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'irdl'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'linalg'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'llvm'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'math'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'memref'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'mesh'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bd4d23c012_2_1"/>
          <p:cNvSpPr txBox="1"/>
          <p:nvPr/>
        </p:nvSpPr>
        <p:spPr>
          <a:xfrm>
            <a:off x="8961210" y="684800"/>
            <a:ext cx="3493500" cy="5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'ml_program'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'mpi'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'nvgpu'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'nvvm'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'omp'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'pdl_interp'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'pdl'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'quant'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'rocdl'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'scf'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'shape'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'sparse_tensor'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'tensor'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'ub'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'vcix'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'vector'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'x86vector'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Builtin Dialect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SPIR-V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 Operator Set Architecture (TOSA) Dialect</a:t>
            </a:r>
            <a:endParaRPr u="sng">
              <a:solidFill>
                <a:srgbClr val="2E7E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u="sng">
                <a:solidFill>
                  <a:srgbClr val="2E7EB3"/>
                </a:solidFill>
                <a:latin typeface="Calibri"/>
                <a:ea typeface="Calibri"/>
                <a:cs typeface="Calibri"/>
                <a:sym typeface="Calibri"/>
                <a:hlinkClick r:id="rId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Transform Dialect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ecb71bee9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 level examples</a:t>
            </a:r>
            <a:endParaRPr/>
          </a:p>
        </p:txBody>
      </p:sp>
      <p:sp>
        <p:nvSpPr>
          <p:cNvPr id="271" name="Google Shape;271;g2cecb71bee9_0_0"/>
          <p:cNvSpPr txBox="1"/>
          <p:nvPr/>
        </p:nvSpPr>
        <p:spPr>
          <a:xfrm>
            <a:off x="1044100" y="3767425"/>
            <a:ext cx="35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Affine: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https://godbolt.org/z/P7KTrW665</a:t>
            </a:r>
            <a:r>
              <a:rPr lang="en-US"/>
              <a:t> </a:t>
            </a:r>
            <a:endParaRPr/>
          </a:p>
        </p:txBody>
      </p:sp>
      <p:pic>
        <p:nvPicPr>
          <p:cNvPr id="272" name="Google Shape;272;g2cecb71bee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0" y="1945323"/>
            <a:ext cx="7521824" cy="17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cecb71bee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000" y="4121226"/>
            <a:ext cx="7175999" cy="23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cecb71bee9_0_0"/>
          <p:cNvSpPr txBox="1"/>
          <p:nvPr/>
        </p:nvSpPr>
        <p:spPr>
          <a:xfrm>
            <a:off x="7104000" y="6457800"/>
            <a:ext cx="38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scf + memref: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https://godbolt.org/z/o883bEjr7</a:t>
            </a:r>
            <a:r>
              <a:rPr lang="en-US"/>
              <a:t> </a:t>
            </a:r>
            <a:endParaRPr/>
          </a:p>
        </p:txBody>
      </p:sp>
      <p:pic>
        <p:nvPicPr>
          <p:cNvPr id="275" name="Google Shape;275;g2cecb71bee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9325" y="-2"/>
            <a:ext cx="7982676" cy="8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cecb71bee9_0_0"/>
          <p:cNvSpPr txBox="1"/>
          <p:nvPr/>
        </p:nvSpPr>
        <p:spPr>
          <a:xfrm>
            <a:off x="6517300" y="847650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Vector: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https://godbolt.org/z/oj1TErxv9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ecb71bee9_0_2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transformations</a:t>
            </a:r>
            <a:endParaRPr/>
          </a:p>
        </p:txBody>
      </p:sp>
      <p:sp>
        <p:nvSpPr>
          <p:cNvPr id="283" name="Google Shape;283;g2cecb71bee9_0_2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Affine -&gt; scf: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https://godbolt.org/z/zcYnsTEvz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scf -&gt; cf: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https://godbolt.org/z/95o1nvrsM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d4d23c012_2_1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we need dialects?</a:t>
            </a:r>
            <a:endParaRPr/>
          </a:p>
        </p:txBody>
      </p:sp>
      <p:sp>
        <p:nvSpPr>
          <p:cNvPr id="290" name="Google Shape;290;g2bd4d23c012_2_1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is suited to define IRs on different levels of abstractions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Built-in dialects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represent more or less generic operations (arith, scf, memref, llvm)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operations used in LLVM stack and needed in the community (x86vector, arm_sve)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provides an </a:t>
            </a:r>
            <a:r>
              <a:rPr lang="en-US"/>
              <a:t>infrastructure</a:t>
            </a:r>
            <a:r>
              <a:rPr lang="en-US"/>
              <a:t> to add different dialects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 frameworks use that (PyTorch aten dialect, onnx dialect, tf dialect) to represent supported network layers for further lowering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96" name="Google Shape;296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497" y="135828"/>
            <a:ext cx="11793138" cy="66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d4d23c012_2_2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 arguments</a:t>
            </a:r>
            <a:endParaRPr/>
          </a:p>
        </p:txBody>
      </p:sp>
      <p:pic>
        <p:nvPicPr>
          <p:cNvPr id="303" name="Google Shape;303;g2bd4d23c012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25" y="1739800"/>
            <a:ext cx="7052000" cy="42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bd4d23c012_2_20"/>
          <p:cNvSpPr txBox="1"/>
          <p:nvPr/>
        </p:nvSpPr>
        <p:spPr>
          <a:xfrm>
            <a:off x="8142600" y="1395875"/>
            <a:ext cx="4066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Mechanism to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variables in a structured way that fit the similar purpose as PHI nodes in LLVM IR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d4d23c012_2_4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</a:t>
            </a:r>
            <a:endParaRPr/>
          </a:p>
        </p:txBody>
      </p:sp>
      <p:sp>
        <p:nvSpPr>
          <p:cNvPr id="311" name="Google Shape;311;g2bd4d23c012_2_4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Describe some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Take arguments and returns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Have generic op representation and custom printers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Example on the next slide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and here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https://godbolt.org/z/cfjY375z7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17" name="Google Shape;31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be4714c21_0_31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Compilation flow</a:t>
            </a:r>
            <a:endParaRPr/>
          </a:p>
        </p:txBody>
      </p:sp>
      <p:sp>
        <p:nvSpPr>
          <p:cNvPr id="184" name="Google Shape;184;g2cbe4714c21_0_310"/>
          <p:cNvSpPr/>
          <p:nvPr/>
        </p:nvSpPr>
        <p:spPr>
          <a:xfrm>
            <a:off x="7018655" y="1524008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g2cbe4714c21_0_310"/>
          <p:cNvSpPr/>
          <p:nvPr/>
        </p:nvSpPr>
        <p:spPr>
          <a:xfrm>
            <a:off x="7018654" y="2077564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Lexical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g2cbe4714c21_0_310"/>
          <p:cNvSpPr/>
          <p:nvPr/>
        </p:nvSpPr>
        <p:spPr>
          <a:xfrm>
            <a:off x="7018653" y="2631120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g2cbe4714c21_0_310"/>
          <p:cNvSpPr/>
          <p:nvPr/>
        </p:nvSpPr>
        <p:spPr>
          <a:xfrm>
            <a:off x="7018655" y="3192552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g2cbe4714c21_0_310"/>
          <p:cNvSpPr/>
          <p:nvPr/>
        </p:nvSpPr>
        <p:spPr>
          <a:xfrm>
            <a:off x="7018652" y="3753984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g2cbe4714c21_0_310"/>
          <p:cNvSpPr/>
          <p:nvPr/>
        </p:nvSpPr>
        <p:spPr>
          <a:xfrm>
            <a:off x="7018651" y="4315416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Optimization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g2cbe4714c21_0_310"/>
          <p:cNvSpPr/>
          <p:nvPr/>
        </p:nvSpPr>
        <p:spPr>
          <a:xfrm>
            <a:off x="7018650" y="5438322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g2cbe4714c21_0_310"/>
          <p:cNvSpPr/>
          <p:nvPr/>
        </p:nvSpPr>
        <p:spPr>
          <a:xfrm>
            <a:off x="7018649" y="4876878"/>
            <a:ext cx="2861100" cy="4719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2cbe4714c21_0_310"/>
          <p:cNvSpPr/>
          <p:nvPr/>
        </p:nvSpPr>
        <p:spPr>
          <a:xfrm>
            <a:off x="7018655" y="852658"/>
            <a:ext cx="2861100" cy="471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lang="en-U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C/CPP file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g2cbe4714c21_0_310"/>
          <p:cNvSpPr/>
          <p:nvPr/>
        </p:nvSpPr>
        <p:spPr>
          <a:xfrm>
            <a:off x="7018655" y="6038183"/>
            <a:ext cx="2861100" cy="471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lang="en-U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file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g2cbe4714c21_0_310"/>
          <p:cNvSpPr txBox="1"/>
          <p:nvPr/>
        </p:nvSpPr>
        <p:spPr>
          <a:xfrm>
            <a:off x="615325" y="1677275"/>
            <a:ext cx="5716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that it?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have different inputs?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 chance for an alternative flow?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Pass infrastructure</a:t>
            </a:r>
            <a:endParaRPr/>
          </a:p>
        </p:txBody>
      </p:sp>
      <p:sp>
        <p:nvSpPr>
          <p:cNvPr id="323" name="Google Shape;323;p7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MLIR provides a pass manager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Passes can be operation-agnostic or be run on specific operation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PassManager is multithreaded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Independent operations can be processed simultaneously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PassManager is dynamic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I.e., allows to run a pass manager from within a pass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MLIR has built-in tools for reproducer generation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ecb71bee9_0_3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mlir-opt</a:t>
            </a:r>
            <a:endParaRPr/>
          </a:p>
        </p:txBody>
      </p:sp>
      <p:sp>
        <p:nvSpPr>
          <p:cNvPr id="330" name="Google Shape;330;g2cecb71bee9_0_34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 analog for MLIR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help: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https://godbolt.org/z/x5zjxbq4T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36" name="Google Shape;336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126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42" name="Google Shape;34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62" y="149188"/>
            <a:ext cx="11681276" cy="655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d4d23c012_2_75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Disadvantages of MLIR</a:t>
            </a:r>
            <a:endParaRPr/>
          </a:p>
        </p:txBody>
      </p:sp>
      <p:sp>
        <p:nvSpPr>
          <p:cNvPr id="349" name="Google Shape;349;g2bd4d23c012_2_75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Lack of stable API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commit to </a:t>
            </a:r>
            <a:r>
              <a:rPr lang="en-US"/>
              <a:t>LLVM repo</a:t>
            </a:r>
            <a:r>
              <a:rPr lang="en-US"/>
              <a:t> can potentially break the 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Dialects zoo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Everyone comes up with their own dialect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d4d23c012_2_32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MLIR is used</a:t>
            </a:r>
            <a:endParaRPr/>
          </a:p>
        </p:txBody>
      </p:sp>
      <p:sp>
        <p:nvSpPr>
          <p:cNvPr id="356" name="Google Shape;356;g2bd4d23c012_2_32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flang - Fortran compiler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Polygeist - clang-based MLIR codegen for C/C++/CUDA C++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CIRCT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Mojo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List of users updated by LLVM community: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https://mlir.llvm.org/users/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62" name="Google Shape;362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89" y="89567"/>
            <a:ext cx="11893621" cy="667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d4d23c012_2_2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Polygeist</a:t>
            </a:r>
            <a:endParaRPr/>
          </a:p>
        </p:txBody>
      </p:sp>
      <p:sp>
        <p:nvSpPr>
          <p:cNvPr id="369" name="Google Shape;369;g2bd4d23c012_2_26"/>
          <p:cNvSpPr txBox="1"/>
          <p:nvPr>
            <p:ph idx="1" type="body"/>
          </p:nvPr>
        </p:nvSpPr>
        <p:spPr>
          <a:xfrm>
            <a:off x="571373" y="1673450"/>
            <a:ext cx="72693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Convert C/C++/CUDA C++ to MLIR and apply polyhedral transformations to run it faster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Project: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https://github.com/llvm/Polygeist</a:t>
            </a:r>
            <a:r>
              <a:rPr lang="en-US"/>
              <a:t> </a:t>
            </a:r>
            <a:endParaRPr/>
          </a:p>
        </p:txBody>
      </p:sp>
      <p:pic>
        <p:nvPicPr>
          <p:cNvPr id="370" name="Google Shape;370;g2bd4d23c012_2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50" y="190500"/>
            <a:ext cx="4095750" cy="6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76" name="Google Shape;376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bd4d23c012_2_38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Mojo 🔥</a:t>
            </a:r>
            <a:r>
              <a:rPr lang="en-US"/>
              <a:t> language</a:t>
            </a:r>
            <a:endParaRPr/>
          </a:p>
        </p:txBody>
      </p:sp>
      <p:sp>
        <p:nvSpPr>
          <p:cNvPr id="383" name="Google Shape;383;g2bd4d23c012_2_38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Mojo combines the usability of Python with the performance of C, unlocking unparalleled programmability of AI hardware and extensibility of AI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Mojo leverages MLIR, which enables Mojo developers to take advantage of vectors, threads, and AI hardware units.</a:t>
            </a:r>
            <a:endParaRPr/>
          </a:p>
        </p:txBody>
      </p:sp>
      <p:sp>
        <p:nvSpPr>
          <p:cNvPr id="384" name="Google Shape;384;g2bd4d23c012_2_38"/>
          <p:cNvSpPr txBox="1"/>
          <p:nvPr/>
        </p:nvSpPr>
        <p:spPr>
          <a:xfrm>
            <a:off x="9192000" y="6457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https://www.modular.com/max/mojo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0" name="Google Shape;200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057" y="102874"/>
            <a:ext cx="11339886" cy="6368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"/>
          <p:cNvSpPr txBox="1"/>
          <p:nvPr/>
        </p:nvSpPr>
        <p:spPr>
          <a:xfrm>
            <a:off x="426056" y="6471138"/>
            <a:ext cx="113398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https://llvm-hpc-2020-workshop.github.io/presentations/llvmhpc2020-amini.pdf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2cbe4714c21_0_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80574" cy="6574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cbe4714c21_0_412"/>
          <p:cNvSpPr txBox="1"/>
          <p:nvPr>
            <p:ph idx="1" type="body"/>
          </p:nvPr>
        </p:nvSpPr>
        <p:spPr>
          <a:xfrm>
            <a:off x="5585725" y="6312900"/>
            <a:ext cx="6266400" cy="54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https://mlir.llvm.org/docs/Tutorials/Toy/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be4714c21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time</a:t>
            </a:r>
            <a:endParaRPr/>
          </a:p>
        </p:txBody>
      </p:sp>
      <p:sp>
        <p:nvSpPr>
          <p:cNvPr id="398" name="Google Shape;398;g2cbe4714c21_0_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Connection with LLVM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transformations and optimizations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dialects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 pass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be4714c21_0_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405" name="Google Shape;405;g2cbe4714c21_0_6"/>
          <p:cNvSpPr txBox="1"/>
          <p:nvPr/>
        </p:nvSpPr>
        <p:spPr>
          <a:xfrm>
            <a:off x="571375" y="1673451"/>
            <a:ext cx="110109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https://forms.gle/nStZ9wudh2gAmJCG7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Submission time: </a:t>
            </a: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minutes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cbe4714c21_0_6"/>
          <p:cNvSpPr txBox="1"/>
          <p:nvPr/>
        </p:nvSpPr>
        <p:spPr>
          <a:xfrm>
            <a:off x="8510750" y="6397900"/>
            <a:ext cx="33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25252"/>
                </a:solidFill>
              </a:rPr>
              <a:t>Backup: </a:t>
            </a:r>
            <a:r>
              <a:rPr lang="en-US" sz="2000" u="sng">
                <a:solidFill>
                  <a:srgbClr val="0068B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me@gooddoog.ru</a:t>
            </a:r>
            <a:r>
              <a:rPr lang="en-US" sz="2000">
                <a:solidFill>
                  <a:srgbClr val="525252"/>
                </a:solidFill>
              </a:rPr>
              <a:t> </a:t>
            </a:r>
            <a:endParaRPr sz="2000">
              <a:solidFill>
                <a:srgbClr val="525252"/>
              </a:solidFill>
            </a:endParaRPr>
          </a:p>
        </p:txBody>
      </p:sp>
      <p:pic>
        <p:nvPicPr>
          <p:cNvPr id="407" name="Google Shape;407;g2cbe4714c21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5129" y="571499"/>
            <a:ext cx="2798900" cy="27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cbe4714c21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67652"/>
            <a:ext cx="12192002" cy="229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3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Extra materials</a:t>
            </a:r>
            <a:endParaRPr/>
          </a:p>
        </p:txBody>
      </p:sp>
      <p:sp>
        <p:nvSpPr>
          <p:cNvPr id="414" name="Google Shape;414;p13"/>
          <p:cNvSpPr txBox="1"/>
          <p:nvPr>
            <p:ph idx="1" type="body"/>
          </p:nvPr>
        </p:nvSpPr>
        <p:spPr>
          <a:xfrm>
            <a:off x="571500" y="1673402"/>
            <a:ext cx="10837852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LLVM Compiler Infrastructure in HPC Workshop -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https://www.youtube.com/watch?v=0bxyZDGs-aA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All MLIR talks: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https://mlir.llvm.org/talks/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Toy language (MLIR tutorial):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https://mlir.llvm.org/docs/Tutorials/Toy/Ch-1/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2023 EuroLLVM - What's new in MLIR?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https://www.youtube.com/watch?v=LPlRLt9w4b0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Calibri"/>
              <a:buNone/>
            </a:pPr>
            <a:r>
              <a:rPr lang="en-US"/>
              <a:t>MLIR intro</a:t>
            </a:r>
            <a:endParaRPr/>
          </a:p>
        </p:txBody>
      </p:sp>
      <p:sp>
        <p:nvSpPr>
          <p:cNvPr id="207" name="Google Shape;207;p3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stands for </a:t>
            </a:r>
            <a:r>
              <a:rPr lang="en-US"/>
              <a:t>Multi-Level Intermediate Representation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MLIR is a framework for building custom intermediate representations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Collection of basic algorithms for general-purpose IR transformations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Basic data structures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Custom parsers and printers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d2aa414bf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</a:t>
            </a:r>
            <a:endParaRPr/>
          </a:p>
        </p:txBody>
      </p:sp>
      <p:pic>
        <p:nvPicPr>
          <p:cNvPr id="214" name="Google Shape;214;g26d2aa414b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87" y="1807700"/>
            <a:ext cx="9140075" cy="33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6d2aa414bf_0_0"/>
          <p:cNvSpPr txBox="1"/>
          <p:nvPr/>
        </p:nvSpPr>
        <p:spPr>
          <a:xfrm>
            <a:off x="4382325" y="5197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http://lastweek.io/notes/MLIR/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d2aa414bf_0_1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</a:t>
            </a:r>
            <a:endParaRPr/>
          </a:p>
        </p:txBody>
      </p:sp>
      <p:sp>
        <p:nvSpPr>
          <p:cNvPr id="222" name="Google Shape;222;g26d2aa414bf_0_1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3400"/>
              <a:t>Supports diverse domains</a:t>
            </a:r>
            <a:endParaRPr sz="3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Machine Learning</a:t>
            </a:r>
            <a:endParaRPr sz="3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Hardware development</a:t>
            </a:r>
            <a:endParaRPr sz="3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Custom Domain Specific Languages (DSL)</a:t>
            </a:r>
            <a:endParaRPr sz="3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LLVM IR</a:t>
            </a:r>
            <a:endParaRPr sz="3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400"/>
              <a:t>Provides a view on the source code from different levels</a:t>
            </a: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d4d23c012_2_53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history: pre-historic era</a:t>
            </a:r>
            <a:endParaRPr/>
          </a:p>
        </p:txBody>
      </p:sp>
      <p:sp>
        <p:nvSpPr>
          <p:cNvPr id="229" name="Google Shape;229;g2bd4d23c012_2_53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Before MLIR was conceived, the LLVM project already had a powerful intermediate representation (IR) that was highly effective for optimizing and generating machine code for CPUs.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However, as the landscape of computing hardware grew to include GPUs, TPUs, and other accelerators, it became apparent that LLVM IR was not ideally suited for representing the high-level, domain-specific abstractions needed by these new architectures.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d4d23c012_2_6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MLIR history: beginning</a:t>
            </a:r>
            <a:endParaRPr/>
          </a:p>
        </p:txBody>
      </p:sp>
      <p:sp>
        <p:nvSpPr>
          <p:cNvPr id="236" name="Google Shape;236;g2bd4d23c012_2_6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MLIR was officially announced and open-sourced by Google in April 2019, but its development started much earlier, around 2018, as a collaboration between different teams within Google and eventually with external contributors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project was born out of the need for an infrastructure that could bridge the gap between high-level, domain-specific representations of programs and the low-level, hardware-specific code required to execute them efficiently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d4d23c012_2_67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MLIR history: nowadays</a:t>
            </a:r>
            <a:endParaRPr/>
          </a:p>
        </p:txBody>
      </p:sp>
      <p:sp>
        <p:nvSpPr>
          <p:cNvPr id="243" name="Google Shape;243;g2bd4d23c012_2_67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MLIR i</a:t>
            </a:r>
            <a:r>
              <a:rPr lang="en-US"/>
              <a:t>nfrastructure</a:t>
            </a:r>
            <a:r>
              <a:rPr lang="en-US"/>
              <a:t> is being developed rapidly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Top industry companies use that: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Google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Microsoft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AMD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other…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2022-04-12T07:39:01Z</dcterms:created>
  <dc:creator>Александр Баташев</dc:creator>
</cp:coreProperties>
</file>